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60" r:id="rId8"/>
    <p:sldId id="259" r:id="rId9"/>
    <p:sldId id="262" r:id="rId10"/>
    <p:sldId id="261" r:id="rId11"/>
    <p:sldId id="264" r:id="rId12"/>
    <p:sldId id="263" r:id="rId13"/>
    <p:sldId id="266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7F76-BCF4-4F67-B445-0A9579A45027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68D417B-8707-4434-BE74-95D9D7B399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7F76-BCF4-4F67-B445-0A9579A45027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417B-8707-4434-BE74-95D9D7B399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7F76-BCF4-4F67-B445-0A9579A45027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417B-8707-4434-BE74-95D9D7B399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7F76-BCF4-4F67-B445-0A9579A45027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417B-8707-4434-BE74-95D9D7B399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7F76-BCF4-4F67-B445-0A9579A45027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68D417B-8707-4434-BE74-95D9D7B3995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7F76-BCF4-4F67-B445-0A9579A45027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417B-8707-4434-BE74-95D9D7B399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7F76-BCF4-4F67-B445-0A9579A45027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417B-8707-4434-BE74-95D9D7B3995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7F76-BCF4-4F67-B445-0A9579A45027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417B-8707-4434-BE74-95D9D7B399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7F76-BCF4-4F67-B445-0A9579A45027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417B-8707-4434-BE74-95D9D7B399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7F76-BCF4-4F67-B445-0A9579A45027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417B-8707-4434-BE74-95D9D7B3995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7F76-BCF4-4F67-B445-0A9579A45027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68D417B-8707-4434-BE74-95D9D7B3995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4A67F76-BCF4-4F67-B445-0A9579A45027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68D417B-8707-4434-BE74-95D9D7B399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Describing what you see.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Ekphrastic</a:t>
            </a:r>
            <a:r>
              <a:rPr lang="en-US" dirty="0" smtClean="0"/>
              <a:t> Poetry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76200"/>
            <a:ext cx="6705600" cy="6705600"/>
          </a:xfrm>
        </p:spPr>
      </p:pic>
    </p:spTree>
    <p:extLst>
      <p:ext uri="{BB962C8B-B14F-4D97-AF65-F5344CB8AC3E}">
        <p14:creationId xmlns:p14="http://schemas.microsoft.com/office/powerpoint/2010/main" val="2683906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 a poem that </a:t>
            </a:r>
            <a:r>
              <a:rPr lang="en-US" dirty="0"/>
              <a:t>d</a:t>
            </a:r>
            <a:r>
              <a:rPr lang="en-US" dirty="0" smtClean="0"/>
              <a:t>escribes this: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295400"/>
            <a:ext cx="7391400" cy="542125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ekphrasis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Ekphrasis</a:t>
            </a:r>
            <a:r>
              <a:rPr lang="en-US" dirty="0"/>
              <a:t> or </a:t>
            </a:r>
            <a:r>
              <a:rPr lang="en-US" dirty="0" err="1"/>
              <a:t>ecphrasis</a:t>
            </a:r>
            <a:r>
              <a:rPr lang="en-US" dirty="0"/>
              <a:t> is the graphic, often dramatic description of a visual work of </a:t>
            </a:r>
            <a:r>
              <a:rPr lang="en-US" dirty="0" smtClean="0"/>
              <a:t>art.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Learning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to use descriptive language through examining and recreating </a:t>
            </a:r>
            <a:r>
              <a:rPr lang="en-US" dirty="0" err="1" smtClean="0"/>
              <a:t>ekphrastic</a:t>
            </a:r>
            <a:r>
              <a:rPr lang="en-US" dirty="0" smtClean="0"/>
              <a:t> poetry.</a:t>
            </a:r>
          </a:p>
          <a:p>
            <a:r>
              <a:rPr lang="en-US" dirty="0" smtClean="0"/>
              <a:t>You, the learner, will compose your own piece of </a:t>
            </a:r>
            <a:r>
              <a:rPr lang="en-US" dirty="0" err="1" smtClean="0"/>
              <a:t>ekphrastic</a:t>
            </a:r>
            <a:r>
              <a:rPr lang="en-US" dirty="0" smtClean="0"/>
              <a:t> writing.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"American Gothic"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John Stone (1998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3"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Just outside the frame </a:t>
            </a:r>
            <a:br>
              <a:rPr lang="en-US" dirty="0"/>
            </a:br>
            <a:r>
              <a:rPr lang="en-US" dirty="0"/>
              <a:t>there has to be a dog </a:t>
            </a:r>
            <a:br>
              <a:rPr lang="en-US" dirty="0"/>
            </a:br>
            <a:r>
              <a:rPr lang="en-US" dirty="0"/>
              <a:t>chickens, cows and hay </a:t>
            </a:r>
          </a:p>
          <a:p>
            <a:pPr>
              <a:buNone/>
            </a:pPr>
            <a:r>
              <a:rPr lang="en-US" dirty="0"/>
              <a:t>and a smokehouse </a:t>
            </a:r>
            <a:br>
              <a:rPr lang="en-US" dirty="0"/>
            </a:br>
            <a:r>
              <a:rPr lang="en-US" dirty="0"/>
              <a:t>where a ham in hickory </a:t>
            </a:r>
            <a:br>
              <a:rPr lang="en-US" dirty="0"/>
            </a:br>
            <a:r>
              <a:rPr lang="en-US" dirty="0"/>
              <a:t>is also being preserved </a:t>
            </a:r>
          </a:p>
          <a:p>
            <a:pPr>
              <a:buNone/>
            </a:pPr>
            <a:r>
              <a:rPr lang="en-US" dirty="0"/>
              <a:t>Here for all time </a:t>
            </a:r>
            <a:br>
              <a:rPr lang="en-US" dirty="0"/>
            </a:br>
            <a:r>
              <a:rPr lang="en-US" dirty="0"/>
              <a:t>the borders of the Gothic window </a:t>
            </a:r>
            <a:br>
              <a:rPr lang="en-US" dirty="0"/>
            </a:br>
            <a:r>
              <a:rPr lang="en-US" dirty="0"/>
              <a:t>anticipate the ribs </a:t>
            </a:r>
          </a:p>
          <a:p>
            <a:pPr>
              <a:buNone/>
            </a:pPr>
            <a:r>
              <a:rPr lang="en-US" dirty="0"/>
              <a:t>of the house </a:t>
            </a:r>
            <a:br>
              <a:rPr lang="en-US" dirty="0"/>
            </a:br>
            <a:r>
              <a:rPr lang="en-US" dirty="0"/>
              <a:t>the tines of the pitchfork </a:t>
            </a:r>
            <a:br>
              <a:rPr lang="en-US" dirty="0"/>
            </a:br>
            <a:r>
              <a:rPr lang="en-US" dirty="0"/>
              <a:t>repeat the triumph </a:t>
            </a:r>
          </a:p>
          <a:p>
            <a:pPr>
              <a:buNone/>
            </a:pPr>
            <a:r>
              <a:rPr lang="en-US" dirty="0"/>
              <a:t>of his overalls </a:t>
            </a:r>
            <a:br>
              <a:rPr lang="en-US" dirty="0"/>
            </a:br>
            <a:r>
              <a:rPr lang="en-US" dirty="0"/>
              <a:t>and front and center </a:t>
            </a:r>
            <a:br>
              <a:rPr lang="en-US" dirty="0"/>
            </a:br>
            <a:r>
              <a:rPr lang="en-US" dirty="0"/>
              <a:t>the long faces, the sober lips </a:t>
            </a:r>
          </a:p>
          <a:p>
            <a:pPr>
              <a:buNone/>
            </a:pPr>
            <a:r>
              <a:rPr lang="en-US" dirty="0"/>
              <a:t>above the upright spines </a:t>
            </a:r>
            <a:br>
              <a:rPr lang="en-US" dirty="0"/>
            </a:br>
            <a:r>
              <a:rPr lang="en-US" dirty="0"/>
              <a:t>of this couple </a:t>
            </a:r>
            <a:br>
              <a:rPr lang="en-US" dirty="0"/>
            </a:br>
            <a:r>
              <a:rPr lang="en-US" dirty="0"/>
              <a:t>arrested in the name of art </a:t>
            </a:r>
          </a:p>
          <a:p>
            <a:pPr>
              <a:buNone/>
            </a:pPr>
            <a:r>
              <a:rPr lang="en-US" dirty="0"/>
              <a:t>These two </a:t>
            </a:r>
            <a:br>
              <a:rPr lang="en-US" dirty="0"/>
            </a:br>
            <a:r>
              <a:rPr lang="en-US" dirty="0"/>
              <a:t>by now </a:t>
            </a:r>
            <a:br>
              <a:rPr lang="en-US" dirty="0"/>
            </a:br>
            <a:r>
              <a:rPr lang="en-US" dirty="0"/>
              <a:t>the sun this high </a:t>
            </a:r>
          </a:p>
          <a:p>
            <a:pPr>
              <a:buNone/>
            </a:pPr>
            <a:r>
              <a:rPr lang="en-US" dirty="0"/>
              <a:t>ought to be </a:t>
            </a:r>
            <a:br>
              <a:rPr lang="en-US" dirty="0"/>
            </a:br>
            <a:r>
              <a:rPr lang="en-US" dirty="0"/>
              <a:t>in mortal time </a:t>
            </a:r>
            <a:br>
              <a:rPr lang="en-US" dirty="0"/>
            </a:br>
            <a:r>
              <a:rPr lang="en-US" dirty="0"/>
              <a:t>about their businesses </a:t>
            </a:r>
          </a:p>
          <a:p>
            <a:pPr>
              <a:buNone/>
            </a:pPr>
            <a:r>
              <a:rPr lang="en-US" dirty="0"/>
              <a:t>Instead they linger here </a:t>
            </a:r>
            <a:br>
              <a:rPr lang="en-US" dirty="0"/>
            </a:br>
            <a:r>
              <a:rPr lang="en-US" dirty="0"/>
              <a:t>within the patient fabric </a:t>
            </a:r>
            <a:br>
              <a:rPr lang="en-US" dirty="0"/>
            </a:br>
            <a:r>
              <a:rPr lang="en-US" dirty="0"/>
              <a:t>of the lives they wove </a:t>
            </a:r>
          </a:p>
          <a:p>
            <a:pPr>
              <a:buNone/>
            </a:pPr>
            <a:r>
              <a:rPr lang="en-US" dirty="0"/>
              <a:t>he asking the artist silently </a:t>
            </a:r>
            <a:br>
              <a:rPr lang="en-US" dirty="0"/>
            </a:br>
            <a:r>
              <a:rPr lang="en-US" dirty="0"/>
              <a:t>how much longer </a:t>
            </a:r>
            <a:br>
              <a:rPr lang="en-US" dirty="0"/>
            </a:br>
            <a:r>
              <a:rPr lang="en-US" dirty="0"/>
              <a:t>and worrying about the crops </a:t>
            </a:r>
          </a:p>
          <a:p>
            <a:pPr>
              <a:buNone/>
            </a:pPr>
            <a:r>
              <a:rPr lang="en-US" dirty="0"/>
              <a:t>she no less concerned about the crops </a:t>
            </a:r>
            <a:br>
              <a:rPr lang="en-US" dirty="0"/>
            </a:br>
            <a:r>
              <a:rPr lang="en-US" dirty="0"/>
              <a:t>but more to the point just now </a:t>
            </a:r>
            <a:br>
              <a:rPr lang="en-US" dirty="0"/>
            </a:br>
            <a:r>
              <a:rPr lang="en-US" dirty="0"/>
              <a:t>whether she remembered </a:t>
            </a:r>
          </a:p>
          <a:p>
            <a:pPr>
              <a:buNone/>
            </a:pPr>
            <a:r>
              <a:rPr lang="en-US" dirty="0"/>
              <a:t>to turn off the stove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Gothic</a:t>
            </a:r>
            <a:endParaRPr lang="en-US" dirty="0"/>
          </a:p>
        </p:txBody>
      </p:sp>
      <p:pic>
        <p:nvPicPr>
          <p:cNvPr id="4" name="Content Placeholder 3" descr="American Gothic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743200" y="1447799"/>
            <a:ext cx="4190999" cy="532190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"Van Gogh's Bed"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Jane Flanders (1985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2">
            <a:normAutofit lnSpcReduction="10000"/>
          </a:bodyPr>
          <a:lstStyle/>
          <a:p>
            <a:pPr>
              <a:buNone/>
            </a:pPr>
            <a:r>
              <a:rPr lang="en-US" dirty="0"/>
              <a:t>is orange,</a:t>
            </a:r>
            <a:br>
              <a:rPr lang="en-US" dirty="0"/>
            </a:br>
            <a:r>
              <a:rPr lang="en-US" dirty="0"/>
              <a:t>like Cinderella's coach, like</a:t>
            </a:r>
            <a:br>
              <a:rPr lang="en-US" dirty="0"/>
            </a:br>
            <a:r>
              <a:rPr lang="en-US" dirty="0"/>
              <a:t>the sun when he looked it</a:t>
            </a:r>
            <a:br>
              <a:rPr lang="en-US" dirty="0"/>
            </a:br>
            <a:r>
              <a:rPr lang="en-US" dirty="0"/>
              <a:t>straight in the eye.</a:t>
            </a:r>
            <a:br>
              <a:rPr lang="en-US" dirty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is </a:t>
            </a:r>
            <a:r>
              <a:rPr lang="en-US" dirty="0"/>
              <a:t>narrow, he sleeps alone, tossing</a:t>
            </a:r>
            <a:br>
              <a:rPr lang="en-US" dirty="0"/>
            </a:br>
            <a:r>
              <a:rPr lang="en-US" dirty="0"/>
              <a:t>between two pillows, while it carried him</a:t>
            </a:r>
            <a:br>
              <a:rPr lang="en-US" dirty="0"/>
            </a:br>
            <a:r>
              <a:rPr lang="en-US" dirty="0"/>
              <a:t>bumpily to the ball.</a:t>
            </a:r>
          </a:p>
          <a:p>
            <a:pPr>
              <a:buNone/>
            </a:pPr>
            <a:r>
              <a:rPr lang="en-US" dirty="0"/>
              <a:t>is clumsy,</a:t>
            </a:r>
            <a:br>
              <a:rPr lang="en-US" dirty="0"/>
            </a:br>
            <a:r>
              <a:rPr lang="en-US" dirty="0"/>
              <a:t>but friendly. A peasant</a:t>
            </a:r>
            <a:br>
              <a:rPr lang="en-US" dirty="0"/>
            </a:br>
            <a:r>
              <a:rPr lang="en-US" dirty="0"/>
              <a:t>built the frame; and old wife beat</a:t>
            </a:r>
            <a:br>
              <a:rPr lang="en-US" dirty="0"/>
            </a:br>
            <a:r>
              <a:rPr lang="en-US" dirty="0"/>
              <a:t>the mattress till it rose like meringue.</a:t>
            </a:r>
            <a:br>
              <a:rPr lang="en-US" dirty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is </a:t>
            </a:r>
            <a:r>
              <a:rPr lang="en-US" dirty="0"/>
              <a:t>empty,</a:t>
            </a:r>
            <a:br>
              <a:rPr lang="en-US" dirty="0"/>
            </a:br>
            <a:r>
              <a:rPr lang="en-US" dirty="0"/>
              <a:t>morning light pours in</a:t>
            </a:r>
            <a:br>
              <a:rPr lang="en-US" dirty="0"/>
            </a:br>
            <a:r>
              <a:rPr lang="en-US" dirty="0"/>
              <a:t>like wine, melody, fragrance,</a:t>
            </a:r>
            <a:br>
              <a:rPr lang="en-US" dirty="0"/>
            </a:br>
            <a:r>
              <a:rPr lang="en-US" dirty="0"/>
              <a:t>the memory of happiness.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Vincent’s Bedroom in Arles</a:t>
            </a:r>
            <a:endParaRPr lang="en-US" dirty="0"/>
          </a:p>
        </p:txBody>
      </p:sp>
      <p:pic>
        <p:nvPicPr>
          <p:cNvPr id="4" name="Content Placeholder 3" descr="Vincents Bedroom in Arle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295401"/>
            <a:ext cx="6886844" cy="54578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"Cezanne's Ports" </a:t>
            </a: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Allen Ginsberg (1950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the foreground we see time and life </a:t>
            </a:r>
            <a:br>
              <a:rPr lang="en-US" dirty="0"/>
            </a:br>
            <a:r>
              <a:rPr lang="en-US" dirty="0"/>
              <a:t>swept in a race </a:t>
            </a:r>
            <a:br>
              <a:rPr lang="en-US" dirty="0"/>
            </a:br>
            <a:r>
              <a:rPr lang="en-US" dirty="0"/>
              <a:t>toward the left hand side of the picture </a:t>
            </a:r>
            <a:br>
              <a:rPr lang="en-US" dirty="0"/>
            </a:br>
            <a:r>
              <a:rPr lang="en-US" dirty="0"/>
              <a:t>where shore meets shore. </a:t>
            </a:r>
          </a:p>
          <a:p>
            <a:r>
              <a:rPr lang="en-US" dirty="0"/>
              <a:t>But that meeting place </a:t>
            </a:r>
            <a:br>
              <a:rPr lang="en-US" dirty="0"/>
            </a:br>
            <a:r>
              <a:rPr lang="en-US" dirty="0"/>
              <a:t>isn't represented; </a:t>
            </a:r>
            <a:br>
              <a:rPr lang="en-US" dirty="0"/>
            </a:br>
            <a:r>
              <a:rPr lang="en-US" dirty="0"/>
              <a:t>it doesn't occur on the canvas. </a:t>
            </a:r>
          </a:p>
          <a:p>
            <a:r>
              <a:rPr lang="en-US" dirty="0"/>
              <a:t>For the other side of the bay </a:t>
            </a:r>
            <a:br>
              <a:rPr lang="en-US" dirty="0"/>
            </a:br>
            <a:r>
              <a:rPr lang="en-US" dirty="0"/>
              <a:t>is Heaven and Eternity, </a:t>
            </a:r>
            <a:br>
              <a:rPr lang="en-US" dirty="0"/>
            </a:br>
            <a:r>
              <a:rPr lang="en-US" dirty="0"/>
              <a:t>with a bleak white haze over its mountains. </a:t>
            </a:r>
          </a:p>
          <a:p>
            <a:r>
              <a:rPr lang="en-US" dirty="0"/>
              <a:t>And the immense water of </a:t>
            </a:r>
            <a:r>
              <a:rPr lang="en-US" dirty="0" err="1"/>
              <a:t>L'Estaque</a:t>
            </a:r>
            <a:r>
              <a:rPr lang="en-US" dirty="0"/>
              <a:t> is a go-between </a:t>
            </a:r>
            <a:br>
              <a:rPr lang="en-US" dirty="0"/>
            </a:br>
            <a:r>
              <a:rPr lang="en-US" dirty="0"/>
              <a:t>for minute rowboats.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cezann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066800"/>
            <a:ext cx="7509566" cy="5181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930226A1447D43908C2EFE658884C3" ma:contentTypeVersion="1" ma:contentTypeDescription="Create a new document." ma:contentTypeScope="" ma:versionID="cef75103eaae1161137ab24badce478a">
  <xsd:schema xmlns:xsd="http://www.w3.org/2001/XMLSchema" xmlns:xs="http://www.w3.org/2001/XMLSchema" xmlns:p="http://schemas.microsoft.com/office/2006/metadata/properties" xmlns:ns3="e09b74b3-9b03-40f2-8912-13349ea23266" targetNamespace="http://schemas.microsoft.com/office/2006/metadata/properties" ma:root="true" ma:fieldsID="245c31271253f0fd1a59be193b94eea0" ns3:_="">
    <xsd:import namespace="e09b74b3-9b03-40f2-8912-13349ea23266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9b74b3-9b03-40f2-8912-13349ea2326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860EFED-95B4-41FF-964B-F41BB2DCEF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9b74b3-9b03-40f2-8912-13349ea232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043F86-7C2C-48AB-BD6A-D9F5A98BC7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241700-9132-4D7C-9D28-D399139DB415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e09b74b3-9b03-40f2-8912-13349ea23266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150</TotalTime>
  <Words>98</Words>
  <Application>Microsoft Office PowerPoint</Application>
  <PresentationFormat>On-screen Show (4:3)</PresentationFormat>
  <Paragraphs>33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Franklin Gothic Book</vt:lpstr>
      <vt:lpstr>Perpetua</vt:lpstr>
      <vt:lpstr>Wingdings 2</vt:lpstr>
      <vt:lpstr>Equity</vt:lpstr>
      <vt:lpstr>Ekphrastic Poetry</vt:lpstr>
      <vt:lpstr>What is ekphrasis?</vt:lpstr>
      <vt:lpstr>Today’s Learning Objective</vt:lpstr>
      <vt:lpstr>"American Gothic" John Stone (1998)</vt:lpstr>
      <vt:lpstr>American Gothic</vt:lpstr>
      <vt:lpstr>"Van Gogh's Bed" Jane Flanders (1985)</vt:lpstr>
      <vt:lpstr>Vincent’s Bedroom in Arles</vt:lpstr>
      <vt:lpstr>"Cezanne's Ports"   Allen Ginsberg (1950)</vt:lpstr>
      <vt:lpstr>PowerPoint Presentation</vt:lpstr>
      <vt:lpstr>PowerPoint Presentation</vt:lpstr>
      <vt:lpstr>Write a poem that describes this:</vt:lpstr>
    </vt:vector>
  </TitlesOfParts>
  <Company>Fairfield-Suisun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Ekphrastic Poetry</dc:title>
  <dc:creator>Dell PC</dc:creator>
  <cp:lastModifiedBy>Eric Crowl</cp:lastModifiedBy>
  <cp:revision>10</cp:revision>
  <dcterms:created xsi:type="dcterms:W3CDTF">2012-11-07T22:17:55Z</dcterms:created>
  <dcterms:modified xsi:type="dcterms:W3CDTF">2015-03-09T18:23:05Z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0x0101003C930226A1447D43908C2EFE658884C3</vt:lpwstr>
  </property>
</Properties>
</file>